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68" r:id="rId6"/>
    <p:sldId id="269" r:id="rId7"/>
    <p:sldId id="267" r:id="rId8"/>
    <p:sldId id="265" r:id="rId9"/>
    <p:sldId id="266" r:id="rId10"/>
    <p:sldId id="270" r:id="rId11"/>
    <p:sldId id="271" r:id="rId12"/>
    <p:sldId id="272" r:id="rId13"/>
    <p:sldId id="276" r:id="rId14"/>
    <p:sldId id="273" r:id="rId15"/>
    <p:sldId id="277" r:id="rId16"/>
    <p:sldId id="278" r:id="rId17"/>
    <p:sldId id="279" r:id="rId18"/>
    <p:sldId id="259" r:id="rId19"/>
    <p:sldId id="260" r:id="rId20"/>
    <p:sldId id="261" r:id="rId21"/>
    <p:sldId id="264" r:id="rId22"/>
    <p:sldId id="280" r:id="rId23"/>
    <p:sldId id="28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85" r:id="rId33"/>
    <p:sldId id="317" r:id="rId34"/>
    <p:sldId id="318" r:id="rId35"/>
    <p:sldId id="316" r:id="rId36"/>
    <p:sldId id="304" r:id="rId37"/>
    <p:sldId id="305" r:id="rId38"/>
    <p:sldId id="306" r:id="rId39"/>
    <p:sldId id="286" r:id="rId40"/>
    <p:sldId id="287" r:id="rId41"/>
    <p:sldId id="307" r:id="rId42"/>
    <p:sldId id="309" r:id="rId43"/>
    <p:sldId id="310" r:id="rId44"/>
    <p:sldId id="288" r:id="rId45"/>
    <p:sldId id="314" r:id="rId46"/>
    <p:sldId id="312" r:id="rId47"/>
    <p:sldId id="291" r:id="rId48"/>
    <p:sldId id="313" r:id="rId49"/>
    <p:sldId id="311" r:id="rId50"/>
    <p:sldId id="292" r:id="rId51"/>
    <p:sldId id="289" r:id="rId52"/>
    <p:sldId id="293" r:id="rId53"/>
    <p:sldId id="315" r:id="rId54"/>
    <p:sldId id="294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FBE5D6"/>
    <a:srgbClr val="C55A11"/>
    <a:srgbClr val="F4B183"/>
    <a:srgbClr val="F8CBAD"/>
    <a:srgbClr val="76717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/>
    <p:restoredTop sz="94647"/>
  </p:normalViewPr>
  <p:slideViewPr>
    <p:cSldViewPr snapToGrid="0" snapToObjects="1">
      <p:cViewPr varScale="1">
        <p:scale>
          <a:sx n="135" d="100"/>
          <a:sy n="135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1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46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6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68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71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5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79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84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19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51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20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F510-9CB3-8B4D-8BE4-7033A02D7C3D}" type="datetimeFigureOut">
              <a:rPr kumimoji="1" lang="ja-JP" altLang="en-US" smtClean="0"/>
              <a:t>2018/2/28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99C25-C584-E249-89DE-CB26EE5098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70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BD%E3%83%BC%E3%82%B9%E3%82%B3%E3%83%BC%E3%83%89" TargetMode="External"/><Relationship Id="rId4" Type="http://schemas.openxmlformats.org/officeDocument/2006/relationships/hyperlink" Target="https://ja.wikipedia.org/wiki/%E3%83%90%E3%83%BC%E3%82%B8%E3%83%A7%E3%83%B3%E7%AE%A1%E7%90%86%E3%82%B7%E3%82%B9%E3%83%86%E3%83%A0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a.wikipedia.org/wiki/%E3%83%97%E3%83%AD%E3%82%B0%E3%83%A9%E3%83%A0_(%E3%82%B3%E3%83%B3%E3%83%94%E3%83%A5%E3%83%BC%E3%82%BF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800" b="1" dirty="0" smtClean="0">
                <a:latin typeface="Yu Gothic" charset="-128"/>
                <a:ea typeface="Yu Gothic" charset="-128"/>
                <a:cs typeface="Yu Gothic" charset="-128"/>
              </a:rPr>
              <a:t>Git</a:t>
            </a:r>
            <a:r>
              <a:rPr kumimoji="1" lang="ja-JP" altLang="en-US" sz="8800" b="1" dirty="0" smtClean="0">
                <a:latin typeface="Yu Gothic" charset="-128"/>
                <a:ea typeface="Yu Gothic" charset="-128"/>
                <a:cs typeface="Yu Gothic" charset="-128"/>
              </a:rPr>
              <a:t>勉強会</a:t>
            </a:r>
            <a:endParaRPr kumimoji="1" lang="ja-JP" altLang="en-US" sz="8800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060758" y="5446741"/>
            <a:ext cx="4036613" cy="421322"/>
          </a:xfrm>
        </p:spPr>
        <p:txBody>
          <a:bodyPr>
            <a:noAutofit/>
          </a:bodyPr>
          <a:lstStyle/>
          <a:p>
            <a:r>
              <a:rPr kumimoji="1" lang="en-US" altLang="ja-JP" sz="3600" dirty="0" smtClean="0"/>
              <a:t>2018/02/27 </a:t>
            </a:r>
            <a:r>
              <a:rPr kumimoji="1" lang="ja-JP" altLang="en-US" sz="3600" dirty="0" smtClean="0"/>
              <a:t>髙瀬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00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55719"/>
            <a:ext cx="12192000" cy="4079193"/>
          </a:xfrm>
          <a:prstGeom prst="rect">
            <a:avLst/>
          </a:prstGeom>
        </p:spPr>
      </p:pic>
      <p:sp>
        <p:nvSpPr>
          <p:cNvPr id="6" name="右矢印吹き出し 5"/>
          <p:cNvSpPr/>
          <p:nvPr/>
        </p:nvSpPr>
        <p:spPr>
          <a:xfrm rot="16200000" flipH="1">
            <a:off x="2182674" y="425096"/>
            <a:ext cx="1338594" cy="3066613"/>
          </a:xfrm>
          <a:prstGeom prst="rightArrowCallout">
            <a:avLst>
              <a:gd name="adj1" fmla="val 39662"/>
              <a:gd name="adj2" fmla="val 19831"/>
              <a:gd name="adj3" fmla="val 50572"/>
              <a:gd name="adj4" fmla="val 4942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 rot="16200000" flipH="1">
            <a:off x="2586891" y="13068"/>
            <a:ext cx="677108" cy="3213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過去の修正一覧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右矢印吹き出し 7"/>
          <p:cNvSpPr/>
          <p:nvPr/>
        </p:nvSpPr>
        <p:spPr>
          <a:xfrm rot="16200000" flipH="1">
            <a:off x="8365237" y="962945"/>
            <a:ext cx="1420824" cy="2127183"/>
          </a:xfrm>
          <a:prstGeom prst="rightArrowCallout">
            <a:avLst>
              <a:gd name="adj1" fmla="val 8710"/>
              <a:gd name="adj2" fmla="val 19831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 rot="16200000" flipH="1">
            <a:off x="8940767" y="623626"/>
            <a:ext cx="677108" cy="2062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29875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en-US" altLang="ja-JP" sz="6600" dirty="0" smtClean="0"/>
              <a:t>1.</a:t>
            </a:r>
            <a:r>
              <a:rPr lang="ja-JP" altLang="en-US" sz="6600" b="1" dirty="0" smtClean="0">
                <a:solidFill>
                  <a:srgbClr val="C00000"/>
                </a:solidFill>
              </a:rPr>
              <a:t>過去の編集</a:t>
            </a:r>
            <a:r>
              <a:rPr lang="ja-JP" altLang="en-US" sz="6600" dirty="0" smtClean="0"/>
              <a:t>を</a:t>
            </a:r>
            <a:r>
              <a:rPr lang="ja-JP" altLang="en-US" sz="6600" dirty="0" smtClean="0">
                <a:solidFill>
                  <a:schemeClr val="accent6"/>
                </a:solidFill>
              </a:rPr>
              <a:t>確認</a:t>
            </a:r>
            <a:r>
              <a:rPr lang="ja-JP" altLang="en-US" sz="6600" dirty="0" smtClean="0"/>
              <a:t>したい</a:t>
            </a:r>
            <a:endParaRPr lang="en-US" altLang="ja-JP" sz="6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の理解</a:t>
            </a:r>
            <a:r>
              <a:rPr lang="ja-JP" altLang="en-US" sz="4800" dirty="0" smtClean="0"/>
              <a:t>の根っこ</a:t>
            </a:r>
            <a:r>
              <a:rPr lang="en-US" altLang="ja-JP" sz="4800" dirty="0"/>
              <a:t> </a:t>
            </a:r>
            <a:r>
              <a:rPr lang="ja-JP" altLang="en-US" sz="3200" dirty="0" smtClean="0"/>
              <a:t>その</a:t>
            </a:r>
            <a:r>
              <a:rPr lang="en-US" altLang="ja-JP" sz="3200" dirty="0" smtClean="0"/>
              <a:t>1</a:t>
            </a:r>
            <a:endParaRPr kumimoji="1" lang="ja-JP" altLang="en-US" sz="2400" dirty="0"/>
          </a:p>
        </p:txBody>
      </p:sp>
      <p:sp>
        <p:nvSpPr>
          <p:cNvPr id="2" name="テキスト ボックス 1"/>
          <p:cNvSpPr txBox="1"/>
          <p:nvPr/>
        </p:nvSpPr>
        <p:spPr>
          <a:xfrm rot="20374195">
            <a:off x="8264346" y="5113842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誰が？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439601">
            <a:off x="7983721" y="4404444"/>
            <a:ext cx="21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いつ？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1028410">
            <a:off x="7005553" y="3398938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目的は？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20646664">
            <a:off x="6885713" y="4796949"/>
            <a:ext cx="270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</a:rPr>
              <a:t>どこを？</a:t>
            </a:r>
            <a:endParaRPr kumimoji="1" lang="ja-JP" altLang="en-US" sz="2400" dirty="0">
              <a:solidFill>
                <a:schemeClr val="accent6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17168" y="3221243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C00000"/>
                </a:solidFill>
              </a:rPr>
              <a:t>歴史と説明されることも多い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17168" y="3658859"/>
            <a:ext cx="4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C00000"/>
                </a:solidFill>
              </a:rPr>
              <a:t>Git</a:t>
            </a:r>
            <a:r>
              <a:rPr kumimoji="1" lang="ja-JP" altLang="en-US" dirty="0" smtClean="0">
                <a:solidFill>
                  <a:srgbClr val="C00000"/>
                </a:solidFill>
              </a:rPr>
              <a:t>用語でいうと</a:t>
            </a:r>
            <a:r>
              <a:rPr kumimoji="1" lang="ja-JP" altLang="en-US" b="1" dirty="0" smtClean="0">
                <a:solidFill>
                  <a:srgbClr val="C00000"/>
                </a:solidFill>
              </a:rPr>
              <a:t>コミット</a:t>
            </a:r>
            <a:endParaRPr kumimoji="1" lang="ja-JP" altLang="en-US" b="1" dirty="0">
              <a:solidFill>
                <a:srgbClr val="C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</a:t>
            </a:r>
            <a:r>
              <a:rPr lang="ja-JP" altLang="en-US" sz="3200" dirty="0" smtClean="0"/>
              <a:t>の分散型バージョン管理システムである。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90" y="2796156"/>
            <a:ext cx="3585410" cy="3585410"/>
          </a:xfrm>
          <a:prstGeom prst="rect">
            <a:avLst/>
          </a:prstGeom>
        </p:spPr>
      </p:pic>
      <p:sp>
        <p:nvSpPr>
          <p:cNvPr id="10" name="十字形 9"/>
          <p:cNvSpPr/>
          <p:nvPr/>
        </p:nvSpPr>
        <p:spPr>
          <a:xfrm rot="18986843">
            <a:off x="7524531" y="2335346"/>
            <a:ext cx="4073129" cy="4148252"/>
          </a:xfrm>
          <a:prstGeom prst="plus">
            <a:avLst>
              <a:gd name="adj" fmla="val 453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17044" y="3750906"/>
            <a:ext cx="4514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分散型バージョン管理システム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34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9958" y="1254967"/>
            <a:ext cx="10693842" cy="49918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中央型と分散型の違い</a:t>
            </a: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 smtClean="0"/>
          </a:p>
          <a:p>
            <a:pPr marL="514350" lvl="0" indent="-514350" algn="ctr">
              <a:buAutoNum type="arabicPeriod"/>
            </a:pPr>
            <a:endParaRPr lang="en-US" altLang="ja-JP" sz="3200" dirty="0"/>
          </a:p>
          <a:p>
            <a:pPr marL="514350" lvl="0" indent="-514350" algn="ctr">
              <a:buAutoNum type="arabicPeriod"/>
            </a:pPr>
            <a:r>
              <a:rPr lang="ja-JP" altLang="en-US" sz="3200" dirty="0" smtClean="0"/>
              <a:t>ファイルの管理方法について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2840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442762" y="289248"/>
            <a:ext cx="1151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分散型バージョン管理システムとは</a:t>
            </a:r>
            <a:endParaRPr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07268" y="6435573"/>
            <a:ext cx="68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 smtClean="0"/>
              <a:t>https</a:t>
            </a:r>
            <a:r>
              <a:rPr lang="en-US" altLang="ja-JP" sz="1400" dirty="0"/>
              <a:t>://</a:t>
            </a:r>
            <a:r>
              <a:rPr lang="en-US" altLang="ja-JP" sz="1400" dirty="0" smtClean="0"/>
              <a:t>www.slideshare.net/tomokis2/git-practice</a:t>
            </a:r>
            <a:r>
              <a:rPr lang="ja-JP" altLang="en-US" sz="1400" dirty="0" smtClean="0"/>
              <a:t>より引用</a:t>
            </a:r>
            <a:endParaRPr kumimoji="1" lang="ja-JP" altLang="en-US" sz="14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86" y="1034493"/>
            <a:ext cx="7308140" cy="5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図形グループ 62"/>
          <p:cNvGrpSpPr/>
          <p:nvPr/>
        </p:nvGrpSpPr>
        <p:grpSpPr>
          <a:xfrm>
            <a:off x="3003682" y="3979075"/>
            <a:ext cx="914682" cy="1158319"/>
            <a:chOff x="2701106" y="3566559"/>
            <a:chExt cx="914682" cy="1158319"/>
          </a:xfrm>
        </p:grpSpPr>
        <p:sp>
          <p:nvSpPr>
            <p:cNvPr id="37" name="U ターン矢印 36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2" name="図形グループ 61"/>
          <p:cNvGrpSpPr/>
          <p:nvPr/>
        </p:nvGrpSpPr>
        <p:grpSpPr>
          <a:xfrm>
            <a:off x="3000639" y="5137393"/>
            <a:ext cx="917725" cy="1132167"/>
            <a:chOff x="2698063" y="4724877"/>
            <a:chExt cx="917725" cy="1132167"/>
          </a:xfrm>
        </p:grpSpPr>
        <p:sp>
          <p:nvSpPr>
            <p:cNvPr id="38" name="U ターン矢印 37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65" name="図形グループ 64"/>
          <p:cNvGrpSpPr/>
          <p:nvPr/>
        </p:nvGrpSpPr>
        <p:grpSpPr>
          <a:xfrm>
            <a:off x="761537" y="2106627"/>
            <a:ext cx="2681365" cy="4187109"/>
            <a:chOff x="458961" y="1844721"/>
            <a:chExt cx="2681365" cy="4187109"/>
          </a:xfrm>
        </p:grpSpPr>
        <p:sp>
          <p:nvSpPr>
            <p:cNvPr id="25" name="円柱 2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柱 2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柱 2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柱 2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1958206" y="6350466"/>
            <a:ext cx="1034716" cy="503779"/>
            <a:chOff x="1663347" y="6086401"/>
            <a:chExt cx="1034716" cy="503779"/>
          </a:xfrm>
        </p:grpSpPr>
        <p:sp>
          <p:nvSpPr>
            <p:cNvPr id="44" name="テキスト ボックス 4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49" name="上矢印 48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図形グループ 77"/>
          <p:cNvGrpSpPr/>
          <p:nvPr/>
        </p:nvGrpSpPr>
        <p:grpSpPr>
          <a:xfrm>
            <a:off x="4634050" y="2544943"/>
            <a:ext cx="1475249" cy="3793149"/>
            <a:chOff x="1082749" y="2238681"/>
            <a:chExt cx="1475249" cy="3793149"/>
          </a:xfrm>
        </p:grpSpPr>
        <p:sp>
          <p:nvSpPr>
            <p:cNvPr id="79" name="円柱 78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柱 79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柱 80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柱 81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図形グループ 86"/>
          <p:cNvGrpSpPr/>
          <p:nvPr/>
        </p:nvGrpSpPr>
        <p:grpSpPr>
          <a:xfrm>
            <a:off x="7990460" y="2589299"/>
            <a:ext cx="1475249" cy="3793149"/>
            <a:chOff x="1082749" y="2238681"/>
            <a:chExt cx="1475249" cy="3793149"/>
          </a:xfrm>
        </p:grpSpPr>
        <p:sp>
          <p:nvSpPr>
            <p:cNvPr id="88" name="円柱 87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柱 89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柱 90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6" name="円柱 95"/>
          <p:cNvSpPr/>
          <p:nvPr/>
        </p:nvSpPr>
        <p:spPr>
          <a:xfrm>
            <a:off x="3456699" y="1053845"/>
            <a:ext cx="5098093" cy="548234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101245" y="609575"/>
            <a:ext cx="3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リモートリポジトリ（</a:t>
            </a:r>
            <a:r>
              <a:rPr kumimoji="1" lang="en-US" altLang="ja-JP" dirty="0" smtClean="0"/>
              <a:t>master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98" name="図形グループ 97"/>
          <p:cNvGrpSpPr/>
          <p:nvPr/>
        </p:nvGrpSpPr>
        <p:grpSpPr>
          <a:xfrm>
            <a:off x="5388828" y="88401"/>
            <a:ext cx="1389104" cy="705840"/>
            <a:chOff x="1663347" y="6086401"/>
            <a:chExt cx="1034716" cy="705840"/>
          </a:xfrm>
        </p:grpSpPr>
        <p:sp>
          <p:nvSpPr>
            <p:cNvPr id="99" name="テキスト ボックス 98"/>
            <p:cNvSpPr txBox="1"/>
            <p:nvPr/>
          </p:nvSpPr>
          <p:spPr>
            <a:xfrm>
              <a:off x="1771049" y="6145910"/>
              <a:ext cx="927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リリース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100" name="上矢印 99"/>
            <p:cNvSpPr/>
            <p:nvPr/>
          </p:nvSpPr>
          <p:spPr>
            <a:xfrm>
              <a:off x="1663347" y="6086401"/>
              <a:ext cx="210204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1" name="図形グループ 100"/>
          <p:cNvGrpSpPr/>
          <p:nvPr/>
        </p:nvGrpSpPr>
        <p:grpSpPr>
          <a:xfrm>
            <a:off x="3045188" y="2774704"/>
            <a:ext cx="913054" cy="1039529"/>
            <a:chOff x="2702734" y="2440404"/>
            <a:chExt cx="913054" cy="1039529"/>
          </a:xfrm>
        </p:grpSpPr>
        <p:sp>
          <p:nvSpPr>
            <p:cNvPr id="102" name="U ターン矢印 101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105" name="上矢印 104"/>
          <p:cNvSpPr/>
          <p:nvPr/>
        </p:nvSpPr>
        <p:spPr>
          <a:xfrm rot="3077779">
            <a:off x="2718575" y="1214390"/>
            <a:ext cx="279133" cy="1105249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上矢印 105"/>
          <p:cNvSpPr/>
          <p:nvPr/>
        </p:nvSpPr>
        <p:spPr>
          <a:xfrm>
            <a:off x="5232107" y="1672318"/>
            <a:ext cx="279133" cy="437974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上矢印 106"/>
          <p:cNvSpPr/>
          <p:nvPr/>
        </p:nvSpPr>
        <p:spPr>
          <a:xfrm rot="18660477">
            <a:off x="7940287" y="1556520"/>
            <a:ext cx="279133" cy="738790"/>
          </a:xfrm>
          <a:prstGeom prst="upArrow">
            <a:avLst>
              <a:gd name="adj1" fmla="val 33752"/>
              <a:gd name="adj2" fmla="val 50000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マイル 3"/>
          <p:cNvSpPr/>
          <p:nvPr/>
        </p:nvSpPr>
        <p:spPr>
          <a:xfrm>
            <a:off x="182880" y="5381867"/>
            <a:ext cx="1185604" cy="1117049"/>
          </a:xfrm>
          <a:prstGeom prst="smileyFac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8" name="スマイル 107"/>
          <p:cNvSpPr/>
          <p:nvPr/>
        </p:nvSpPr>
        <p:spPr>
          <a:xfrm>
            <a:off x="4073442" y="4715729"/>
            <a:ext cx="498583" cy="1773444"/>
          </a:xfrm>
          <a:prstGeom prst="smileyFac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B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09" name="スマイル 108"/>
          <p:cNvSpPr/>
          <p:nvPr/>
        </p:nvSpPr>
        <p:spPr>
          <a:xfrm>
            <a:off x="6733087" y="5764346"/>
            <a:ext cx="1731286" cy="670794"/>
          </a:xfrm>
          <a:prstGeom prst="smileyFac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</a:t>
            </a:r>
            <a:r>
              <a:rPr kumimoji="1" lang="ja-JP" altLang="en-US" dirty="0" smtClean="0"/>
              <a:t>さん</a:t>
            </a:r>
            <a:endParaRPr kumimoji="1" lang="ja-JP" altLang="en-US" dirty="0"/>
          </a:p>
        </p:txBody>
      </p:sp>
      <p:sp>
        <p:nvSpPr>
          <p:cNvPr id="110" name="スマイル 109"/>
          <p:cNvSpPr/>
          <p:nvPr/>
        </p:nvSpPr>
        <p:spPr>
          <a:xfrm>
            <a:off x="418726" y="139766"/>
            <a:ext cx="1496958" cy="1482683"/>
          </a:xfrm>
          <a:prstGeom prst="smileyFac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mtClean="0"/>
              <a:t>管理人さん</a:t>
            </a:r>
            <a:endParaRPr kumimoji="1" lang="ja-JP" altLang="en-US" dirty="0"/>
          </a:p>
        </p:txBody>
      </p:sp>
      <p:sp>
        <p:nvSpPr>
          <p:cNvPr id="111" name="上矢印 110"/>
          <p:cNvSpPr/>
          <p:nvPr/>
        </p:nvSpPr>
        <p:spPr>
          <a:xfrm>
            <a:off x="10141516" y="542919"/>
            <a:ext cx="598837" cy="5807547"/>
          </a:xfrm>
          <a:prstGeom prst="upArrow">
            <a:avLst>
              <a:gd name="adj1" fmla="val 33752"/>
              <a:gd name="adj2" fmla="val 5189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65349" y="2225973"/>
            <a:ext cx="677108" cy="2284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</a:rPr>
              <a:t>編集の責任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105" grpId="0" animBg="1"/>
      <p:bldP spid="106" grpId="0" animBg="1"/>
      <p:bldP spid="107" grpId="0" animBg="1"/>
      <p:bldP spid="4" grpId="0" animBg="1"/>
      <p:bldP spid="108" grpId="0" animBg="1"/>
      <p:bldP spid="109" grpId="0" animBg="1"/>
      <p:bldP spid="110" grpId="0" animBg="1"/>
      <p:bldP spid="111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6568615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とは（もうもう一度）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8224814" y="2229792"/>
            <a:ext cx="863698" cy="3381627"/>
            <a:chOff x="140186" y="2502962"/>
            <a:chExt cx="863698" cy="1039529"/>
          </a:xfrm>
        </p:grpSpPr>
        <p:sp>
          <p:nvSpPr>
            <p:cNvPr id="14" name="U ターン矢印 13"/>
            <p:cNvSpPr/>
            <p:nvPr/>
          </p:nvSpPr>
          <p:spPr>
            <a:xfrm rot="5400000" flipV="1">
              <a:off x="264510" y="2803117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rot="16200000">
              <a:off x="-110111" y="2797919"/>
              <a:ext cx="96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pull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の使い方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2061099" y="3931148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11" y="4138133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8" y="1415252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40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93" y="1380930"/>
            <a:ext cx="7675047" cy="493121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ターミナルのイメージ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2"/>
          <a:stretch/>
        </p:blipFill>
        <p:spPr>
          <a:xfrm>
            <a:off x="8416952" y="4207786"/>
            <a:ext cx="3254039" cy="224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0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err="1" smtClean="0"/>
              <a:t>SourceTree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2" b="8381"/>
          <a:stretch/>
        </p:blipFill>
        <p:spPr>
          <a:xfrm>
            <a:off x="2651917" y="1334277"/>
            <a:ext cx="6858000" cy="52811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84" y="4468381"/>
            <a:ext cx="3886947" cy="204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3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653143"/>
            <a:ext cx="10693842" cy="555171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6600" dirty="0" smtClean="0"/>
              <a:t>Git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 GitHub</a:t>
            </a:r>
            <a:r>
              <a:rPr lang="ja-JP" altLang="en-US" sz="6600" dirty="0" smtClean="0"/>
              <a:t>って何</a:t>
            </a:r>
            <a:r>
              <a:rPr lang="en-US" altLang="ja-JP" sz="6600" dirty="0" smtClean="0"/>
              <a:t>?</a:t>
            </a:r>
          </a:p>
          <a:p>
            <a:pPr algn="ctr"/>
            <a:endParaRPr lang="en-US" altLang="ja-JP" sz="6600" dirty="0"/>
          </a:p>
          <a:p>
            <a:pPr algn="ctr"/>
            <a:r>
              <a:rPr lang="ja-JP" altLang="en-US" sz="6600" dirty="0" smtClean="0"/>
              <a:t>要は何か</a:t>
            </a:r>
            <a:endParaRPr lang="en-US" altLang="ja-JP" sz="6600" dirty="0" smtClean="0"/>
          </a:p>
          <a:p>
            <a:pPr algn="ctr"/>
            <a:r>
              <a:rPr lang="ja-JP" altLang="en-US" sz="6600" dirty="0" smtClean="0"/>
              <a:t>管理するんでしょ？</a:t>
            </a:r>
          </a:p>
        </p:txBody>
      </p:sp>
    </p:spTree>
    <p:extLst>
      <p:ext uri="{BB962C8B-B14F-4D97-AF65-F5344CB8AC3E}">
        <p14:creationId xmlns:p14="http://schemas.microsoft.com/office/powerpoint/2010/main" val="18944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smtClean="0"/>
              <a:t>GitHub</a:t>
            </a:r>
            <a:r>
              <a:rPr kumimoji="1" lang="ja-JP" altLang="en-US" sz="4800" dirty="0" smtClean="0"/>
              <a:t>のイメージ</a:t>
            </a:r>
            <a:endParaRPr kumimoji="1" lang="ja-JP" altLang="en-US" sz="4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96" y="1598295"/>
            <a:ext cx="5924349" cy="47789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72" y="4605775"/>
            <a:ext cx="3053459" cy="2033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420">
            <a:off x="3685315" y="2226213"/>
            <a:ext cx="4396252" cy="108765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 rot="790617">
            <a:off x="4304958" y="2074117"/>
            <a:ext cx="2968352" cy="176142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27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493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とりあえず使ってみる</a:t>
            </a:r>
            <a:r>
              <a:rPr lang="mr-IN" altLang="ja-JP" sz="4800" dirty="0" smtClean="0"/>
              <a:t>…</a:t>
            </a:r>
            <a:r>
              <a:rPr lang="ja-JP" altLang="en-US" sz="4800" dirty="0" smtClean="0"/>
              <a:t>前に</a:t>
            </a:r>
            <a:endParaRPr kumimoji="1" lang="ja-JP" altLang="en-US" sz="48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846142" y="1610822"/>
            <a:ext cx="7187093" cy="42542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インデックスに</a:t>
            </a:r>
            <a:r>
              <a:rPr lang="en-US" altLang="ja-JP" sz="3200" dirty="0" smtClean="0"/>
              <a:t> add!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dirty="0" smtClean="0"/>
              <a:t>ローカルリポジトリに</a:t>
            </a:r>
            <a:r>
              <a:rPr kumimoji="1" lang="en-US" altLang="ja-JP" sz="3200" dirty="0" smtClean="0"/>
              <a:t> commit!</a:t>
            </a:r>
          </a:p>
          <a:p>
            <a:pPr marR="0" lvl="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ja-JP" altLang="en-US" sz="3200" dirty="0" smtClean="0"/>
              <a:t>リモートリポジトリに</a:t>
            </a:r>
            <a:r>
              <a:rPr lang="en-US" altLang="ja-JP" sz="3200" dirty="0" smtClean="0"/>
              <a:t>push!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03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6" name="U ターン矢印 5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5" name="円柱 14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柱 15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柱 16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7" name="U ターン矢印 26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288758" y="2214450"/>
            <a:ext cx="793301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ja-JP" altLang="en-US" sz="3200" dirty="0" smtClean="0"/>
              <a:t>ローカルリポジトリを作成する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  <a:defRPr/>
            </a:pPr>
            <a:r>
              <a:rPr lang="ja-JP" altLang="en-US" sz="3200" dirty="0"/>
              <a:t>リモートリポジトリを登録</a:t>
            </a:r>
            <a:r>
              <a:rPr lang="ja-JP" altLang="en-US" sz="3200" dirty="0" smtClean="0"/>
              <a:t>する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6562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6" name="U ターン矢印 5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9" name="U ターン矢印 8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15" name="円柱 14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23" name="図形グループ 2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24" name="テキスト ボックス 23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25" name="上矢印 24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27" name="U ターン矢印 26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9"/>
          <a:stretch/>
        </p:blipFill>
        <p:spPr>
          <a:xfrm>
            <a:off x="976936" y="1441330"/>
            <a:ext cx="6754086" cy="478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78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2" y="1242724"/>
            <a:ext cx="7314767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80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9" y="1292777"/>
            <a:ext cx="7475202" cy="5196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3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8" y="1304601"/>
            <a:ext cx="7039042" cy="529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3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8" b="50392"/>
          <a:stretch/>
        </p:blipFill>
        <p:spPr>
          <a:xfrm>
            <a:off x="301221" y="1746382"/>
            <a:ext cx="7193087" cy="452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1" y="1369034"/>
            <a:ext cx="5391150" cy="494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実際にあった使い方を体験してみる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254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9" y="1250758"/>
            <a:ext cx="6733488" cy="5094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図形グループ 28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49" name="U ターン矢印 48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1" name="図形グループ 30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7" name="U ターン矢印 46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39" name="円柱 38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8" name="上矢印 37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5" name="U ターン矢印 34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5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smtClean="0"/>
              <a:t>事前準備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27" y="1386295"/>
            <a:ext cx="5640216" cy="5132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  <p:grpSp>
        <p:nvGrpSpPr>
          <p:cNvPr id="30" name="図形グループ 29"/>
          <p:cNvGrpSpPr/>
          <p:nvPr/>
        </p:nvGrpSpPr>
        <p:grpSpPr>
          <a:xfrm>
            <a:off x="8567625" y="1561716"/>
            <a:ext cx="3196705" cy="4747618"/>
            <a:chOff x="8567625" y="1561716"/>
            <a:chExt cx="3196705" cy="4747618"/>
          </a:xfrm>
        </p:grpSpPr>
        <p:grpSp>
          <p:nvGrpSpPr>
            <p:cNvPr id="31" name="図形グループ 30"/>
            <p:cNvGrpSpPr/>
            <p:nvPr/>
          </p:nvGrpSpPr>
          <p:grpSpPr>
            <a:xfrm>
              <a:off x="10809770" y="3434164"/>
              <a:ext cx="914682" cy="1158319"/>
              <a:chOff x="2701106" y="3566559"/>
              <a:chExt cx="914682" cy="1158319"/>
            </a:xfrm>
          </p:grpSpPr>
          <p:sp>
            <p:nvSpPr>
              <p:cNvPr id="50" name="U ターン矢印 49"/>
              <p:cNvSpPr/>
              <p:nvPr/>
            </p:nvSpPr>
            <p:spPr>
              <a:xfrm rot="16200000" flipV="1">
                <a:off x="2402137" y="3865529"/>
                <a:ext cx="1037158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 rot="5400000">
                <a:off x="2805796" y="3914886"/>
                <a:ext cx="115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commit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10806727" y="4592482"/>
              <a:ext cx="917725" cy="1132167"/>
              <a:chOff x="2698063" y="4724877"/>
              <a:chExt cx="917725" cy="1132167"/>
            </a:xfrm>
          </p:grpSpPr>
          <p:sp>
            <p:nvSpPr>
              <p:cNvPr id="48" name="U ターン矢印 47"/>
              <p:cNvSpPr/>
              <p:nvPr/>
            </p:nvSpPr>
            <p:spPr>
              <a:xfrm rot="16200000" flipV="1">
                <a:off x="2351589" y="5071351"/>
                <a:ext cx="1132167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 rot="5400000">
                <a:off x="2937381" y="5065407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a</a:t>
                </a:r>
                <a:r>
                  <a:rPr kumimoji="1"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dd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  <p:grpSp>
          <p:nvGrpSpPr>
            <p:cNvPr id="33" name="図形グループ 32"/>
            <p:cNvGrpSpPr/>
            <p:nvPr/>
          </p:nvGrpSpPr>
          <p:grpSpPr>
            <a:xfrm>
              <a:off x="8567625" y="1561716"/>
              <a:ext cx="2681365" cy="4187109"/>
              <a:chOff x="458961" y="1844721"/>
              <a:chExt cx="2681365" cy="4187109"/>
            </a:xfrm>
          </p:grpSpPr>
          <p:sp>
            <p:nvSpPr>
              <p:cNvPr id="40" name="円柱 39"/>
              <p:cNvSpPr/>
              <p:nvPr/>
            </p:nvSpPr>
            <p:spPr>
              <a:xfrm>
                <a:off x="1082749" y="2238681"/>
                <a:ext cx="1475249" cy="548234"/>
              </a:xfrm>
              <a:prstGeom prst="can">
                <a:avLst/>
              </a:prstGeom>
              <a:solidFill>
                <a:srgbClr val="843C0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柱 40"/>
              <p:cNvSpPr/>
              <p:nvPr/>
            </p:nvSpPr>
            <p:spPr>
              <a:xfrm>
                <a:off x="1082749" y="3326388"/>
                <a:ext cx="1475249" cy="548234"/>
              </a:xfrm>
              <a:prstGeom prst="can">
                <a:avLst/>
              </a:prstGeom>
              <a:solidFill>
                <a:srgbClr val="C55A1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柱 41"/>
              <p:cNvSpPr/>
              <p:nvPr/>
            </p:nvSpPr>
            <p:spPr>
              <a:xfrm>
                <a:off x="1082749" y="4414095"/>
                <a:ext cx="1475249" cy="548234"/>
              </a:xfrm>
              <a:prstGeom prst="can">
                <a:avLst/>
              </a:prstGeom>
              <a:solidFill>
                <a:srgbClr val="F4B183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柱 42"/>
              <p:cNvSpPr/>
              <p:nvPr/>
            </p:nvSpPr>
            <p:spPr>
              <a:xfrm>
                <a:off x="1082749" y="5483596"/>
                <a:ext cx="1475249" cy="548234"/>
              </a:xfrm>
              <a:prstGeom prst="can">
                <a:avLst/>
              </a:prstGeom>
              <a:solidFill>
                <a:srgbClr val="F8CBA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458961" y="1844721"/>
                <a:ext cx="268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リモートリポジトリ</a:t>
                </a:r>
                <a:endParaRPr kumimoji="1" lang="ja-JP" altLang="en-US" dirty="0"/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8961" y="2982050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ローカルリポジトリ</a:t>
                </a:r>
                <a:endParaRPr kumimoji="1" lang="ja-JP" altLang="en-US" dirty="0"/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458961" y="3982632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mtClean="0"/>
                  <a:t>インデックス</a:t>
                </a:r>
                <a:endParaRPr kumimoji="1" lang="ja-JP" altLang="en-US" dirty="0"/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458961" y="5119961"/>
                <a:ext cx="2681365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 smtClean="0"/>
                  <a:t>ワーキングツリー</a:t>
                </a:r>
                <a:endParaRPr kumimoji="1" lang="en-US" altLang="ja-JP" dirty="0" smtClean="0"/>
              </a:p>
            </p:txBody>
          </p:sp>
        </p:grpSp>
        <p:grpSp>
          <p:nvGrpSpPr>
            <p:cNvPr id="34" name="図形グループ 33"/>
            <p:cNvGrpSpPr/>
            <p:nvPr/>
          </p:nvGrpSpPr>
          <p:grpSpPr>
            <a:xfrm>
              <a:off x="9764294" y="5805555"/>
              <a:ext cx="1034716" cy="503779"/>
              <a:chOff x="1663347" y="6086401"/>
              <a:chExt cx="1034716" cy="503779"/>
            </a:xfrm>
          </p:grpSpPr>
          <p:sp>
            <p:nvSpPr>
              <p:cNvPr id="38" name="テキスト ボックス 37"/>
              <p:cNvSpPr txBox="1"/>
              <p:nvPr/>
            </p:nvSpPr>
            <p:spPr>
              <a:xfrm>
                <a:off x="1771049" y="6145910"/>
                <a:ext cx="927014" cy="38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編集</a:t>
                </a:r>
                <a:endParaRPr kumimoji="1" lang="ja-JP" altLang="en-US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  <p:sp>
            <p:nvSpPr>
              <p:cNvPr id="39" name="上矢印 38"/>
              <p:cNvSpPr/>
              <p:nvPr/>
            </p:nvSpPr>
            <p:spPr>
              <a:xfrm>
                <a:off x="1663347" y="6086401"/>
                <a:ext cx="279133" cy="503779"/>
              </a:xfrm>
              <a:prstGeom prst="upArrow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図形グループ 34"/>
            <p:cNvGrpSpPr/>
            <p:nvPr/>
          </p:nvGrpSpPr>
          <p:grpSpPr>
            <a:xfrm>
              <a:off x="10851276" y="2229793"/>
              <a:ext cx="913054" cy="1039529"/>
              <a:chOff x="2702734" y="2440404"/>
              <a:chExt cx="913054" cy="1039529"/>
            </a:xfrm>
          </p:grpSpPr>
          <p:sp>
            <p:nvSpPr>
              <p:cNvPr id="36" name="U ターン矢印 35"/>
              <p:cNvSpPr/>
              <p:nvPr/>
            </p:nvSpPr>
            <p:spPr>
              <a:xfrm rot="16200000" flipV="1">
                <a:off x="2402579" y="2740559"/>
                <a:ext cx="1039529" cy="439219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5400000">
                <a:off x="2937381" y="2764364"/>
                <a:ext cx="895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Ricty Diminished" charset="0"/>
                    <a:ea typeface="Ricty Diminished" charset="0"/>
                    <a:cs typeface="Ricty Diminished" charset="0"/>
                  </a:rPr>
                  <a:t>push</a:t>
                </a:r>
                <a:endParaRPr kumimoji="1" lang="ja-JP" altLang="en-US" sz="2400" dirty="0">
                  <a:latin typeface="Ricty Diminished" charset="0"/>
                  <a:ea typeface="Ricty Diminished" charset="0"/>
                  <a:cs typeface="Ricty Diminishe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9" y="1645560"/>
            <a:ext cx="4647300" cy="454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円/楕円 7"/>
          <p:cNvSpPr/>
          <p:nvPr/>
        </p:nvSpPr>
        <p:spPr>
          <a:xfrm>
            <a:off x="2975927" y="1613071"/>
            <a:ext cx="999242" cy="889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51" y="1494726"/>
            <a:ext cx="4766166" cy="4561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正方形/長方形 3"/>
          <p:cNvSpPr/>
          <p:nvPr/>
        </p:nvSpPr>
        <p:spPr>
          <a:xfrm>
            <a:off x="1885361" y="3317500"/>
            <a:ext cx="1857080" cy="31021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157064" y="4070184"/>
            <a:ext cx="1875934" cy="2402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559" y="4005630"/>
            <a:ext cx="185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double click!!</a:t>
            </a:r>
            <a:endParaRPr kumimoji="1" lang="ja-JP" altLang="en-US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 smtClean="0"/>
              <a:t>事前準備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26" name="円柱 25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2" y="1561716"/>
            <a:ext cx="4630656" cy="4896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正方形/長方形 27"/>
          <p:cNvSpPr/>
          <p:nvPr/>
        </p:nvSpPr>
        <p:spPr>
          <a:xfrm>
            <a:off x="1762813" y="3081525"/>
            <a:ext cx="1857080" cy="659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基本</a:t>
            </a:r>
            <a:r>
              <a:rPr lang="ja-JP" altLang="en-US" sz="3200" dirty="0" smtClean="0"/>
              <a:t>コマンド</a:t>
            </a:r>
            <a:r>
              <a:rPr lang="en-US" altLang="ja-JP" sz="3200" dirty="0" smtClean="0"/>
              <a:t>:add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19" y="4040129"/>
            <a:ext cx="1896227" cy="1896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8" t="16334" r="32908" b="18177"/>
          <a:stretch/>
        </p:blipFill>
        <p:spPr>
          <a:xfrm>
            <a:off x="3338754" y="3499099"/>
            <a:ext cx="2175855" cy="2675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6" y="3888889"/>
            <a:ext cx="2420445" cy="2420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テキスト ボックス 25"/>
          <p:cNvSpPr txBox="1"/>
          <p:nvPr/>
        </p:nvSpPr>
        <p:spPr>
          <a:xfrm>
            <a:off x="725864" y="1396539"/>
            <a:ext cx="688156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ja-JP" altLang="en-US" sz="4000" b="1" dirty="0" smtClean="0">
                <a:latin typeface="Wawati SC" charset="-122"/>
                <a:ea typeface="Wawati SC" charset="-122"/>
                <a:cs typeface="Wawati SC" charset="-122"/>
              </a:rPr>
              <a:t>みんなで自己紹介を作ろう！</a:t>
            </a:r>
            <a:endParaRPr kumimoji="1" lang="en-US" altLang="ja-JP" sz="4000" b="1" dirty="0" smtClean="0"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/>
              <a:t>　基本コマンド</a:t>
            </a:r>
            <a:r>
              <a:rPr lang="en-US" altLang="ja-JP" sz="3200" dirty="0"/>
              <a:t>:add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1" y="1456055"/>
            <a:ext cx="7511202" cy="471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96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 smtClean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7" y="1417021"/>
            <a:ext cx="7306119" cy="4565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229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ja-JP" altLang="en-US" sz="3200" dirty="0" smtClean="0"/>
              <a:t>　</a:t>
            </a:r>
            <a:r>
              <a:rPr lang="ja-JP" altLang="en-US" sz="3200" dirty="0"/>
              <a:t>基本コマンド</a:t>
            </a:r>
            <a:r>
              <a:rPr lang="en-US" altLang="ja-JP" sz="3200" dirty="0"/>
              <a:t>:commit</a:t>
            </a:r>
            <a:endParaRPr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柱 39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柱 40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柱 41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7"/>
          <a:stretch/>
        </p:blipFill>
        <p:spPr>
          <a:xfrm>
            <a:off x="1037721" y="1429380"/>
            <a:ext cx="7032396" cy="4720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8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smtClean="0"/>
              <a:t>CommitMessage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10" y="1819372"/>
            <a:ext cx="9415413" cy="5282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テキスト ボックス 1"/>
          <p:cNvSpPr txBox="1"/>
          <p:nvPr/>
        </p:nvSpPr>
        <p:spPr>
          <a:xfrm>
            <a:off x="1735270" y="2074604"/>
            <a:ext cx="8578391" cy="3461509"/>
          </a:xfrm>
          <a:prstGeom prst="rect">
            <a:avLst/>
          </a:prstGeom>
          <a:solidFill>
            <a:srgbClr val="FBE5D6">
              <a:alpha val="98039"/>
            </a:srgbClr>
          </a:solidFill>
          <a:ln>
            <a:noFill/>
          </a:ln>
          <a:effectLst>
            <a:softEdge rad="12700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7200" dirty="0" smtClean="0"/>
              <a:t>CommitMessage</a:t>
            </a:r>
          </a:p>
          <a:p>
            <a:pPr algn="ctr"/>
            <a:r>
              <a:rPr kumimoji="1" lang="ja-JP" altLang="en-US" sz="7200" dirty="0" smtClean="0"/>
              <a:t>は慎重に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70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31640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</a:t>
            </a:r>
            <a:r>
              <a:rPr lang="ja-JP" altLang="en-US" sz="3200" dirty="0">
                <a:hlinkClick r:id="rId2" tooltip="プログラム (コンピュータ)"/>
              </a:rPr>
              <a:t>プログラム</a:t>
            </a:r>
            <a:r>
              <a:rPr lang="ja-JP" altLang="en-US" sz="3200" dirty="0"/>
              <a:t>の</a:t>
            </a:r>
            <a:r>
              <a:rPr lang="ja-JP" altLang="en-US" sz="3200" dirty="0">
                <a:hlinkClick r:id="rId3" tooltip="ソースコード"/>
              </a:rPr>
              <a:t>ソースコード</a:t>
            </a:r>
            <a:r>
              <a:rPr lang="ja-JP" altLang="en-US" sz="3200" dirty="0"/>
              <a:t>などの変更履歴を記録・追跡するための</a:t>
            </a:r>
            <a:r>
              <a:rPr lang="ja-JP" altLang="en-US" sz="3200" dirty="0" smtClean="0"/>
              <a:t>分散型バージョン</a:t>
            </a:r>
            <a:r>
              <a:rPr lang="ja-JP" altLang="en-US" sz="3200" dirty="0" smtClean="0">
                <a:hlinkClick r:id="rId4" tooltip="バージョン管理システム"/>
              </a:rPr>
              <a:t>管理</a:t>
            </a:r>
            <a:r>
              <a:rPr lang="ja-JP" altLang="en-US" sz="3200" dirty="0">
                <a:hlinkClick r:id="rId4" tooltip="バージョン管理システム"/>
              </a:rPr>
              <a:t>システム</a:t>
            </a:r>
            <a:r>
              <a:rPr lang="ja-JP" altLang="en-US" sz="3200" dirty="0"/>
              <a:t>で</a:t>
            </a:r>
            <a:r>
              <a:rPr lang="ja-JP" altLang="en-US" sz="3200" dirty="0" smtClean="0"/>
              <a:t>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</a:t>
            </a:r>
            <a:endParaRPr kumimoji="1"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05" y="2992405"/>
            <a:ext cx="6350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基本コマンド</a:t>
            </a:r>
            <a:r>
              <a:rPr lang="en-US" altLang="ja-JP" sz="3200" dirty="0" smtClean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2" y="1776173"/>
            <a:ext cx="7965119" cy="3972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正方形/長方形 6"/>
          <p:cNvSpPr/>
          <p:nvPr/>
        </p:nvSpPr>
        <p:spPr>
          <a:xfrm>
            <a:off x="3799002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96885" y="2699045"/>
            <a:ext cx="1640264" cy="382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17892" y="3043384"/>
            <a:ext cx="1640264" cy="582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8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図形グループ 79"/>
          <p:cNvGrpSpPr/>
          <p:nvPr/>
        </p:nvGrpSpPr>
        <p:grpSpPr>
          <a:xfrm flipH="1">
            <a:off x="380575" y="3030079"/>
            <a:ext cx="2878217" cy="1637364"/>
            <a:chOff x="765799" y="3290623"/>
            <a:chExt cx="2847523" cy="1313094"/>
          </a:xfrm>
        </p:grpSpPr>
        <p:sp>
          <p:nvSpPr>
            <p:cNvPr id="81" name="U ターン矢印 80"/>
            <p:cNvSpPr/>
            <p:nvPr/>
          </p:nvSpPr>
          <p:spPr>
            <a:xfrm rot="16200000" flipV="1">
              <a:off x="1296515" y="2759907"/>
              <a:ext cx="1313094" cy="2374525"/>
            </a:xfrm>
            <a:prstGeom prst="uturnArrow">
              <a:avLst>
                <a:gd name="adj1" fmla="val 8624"/>
                <a:gd name="adj2" fmla="val 10046"/>
                <a:gd name="adj3" fmla="val 21633"/>
                <a:gd name="adj4" fmla="val 17452"/>
                <a:gd name="adj5" fmla="val 96391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 rot="5400000">
              <a:off x="2916154" y="3624060"/>
              <a:ext cx="937594" cy="45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4" name="図形グループ 73"/>
          <p:cNvGrpSpPr/>
          <p:nvPr/>
        </p:nvGrpSpPr>
        <p:grpSpPr>
          <a:xfrm>
            <a:off x="7889240" y="3146060"/>
            <a:ext cx="2849988" cy="1745550"/>
            <a:chOff x="765800" y="3249140"/>
            <a:chExt cx="2849988" cy="1475738"/>
          </a:xfrm>
        </p:grpSpPr>
        <p:sp>
          <p:nvSpPr>
            <p:cNvPr id="75" name="U ターン矢印 74"/>
            <p:cNvSpPr/>
            <p:nvPr/>
          </p:nvSpPr>
          <p:spPr>
            <a:xfrm rot="16200000" flipV="1">
              <a:off x="1275774" y="2739166"/>
              <a:ext cx="1354578" cy="2374525"/>
            </a:xfrm>
            <a:prstGeom prst="uturnArrow">
              <a:avLst>
                <a:gd name="adj1" fmla="val 8516"/>
                <a:gd name="adj2" fmla="val 12040"/>
                <a:gd name="adj3" fmla="val 16504"/>
                <a:gd name="adj4" fmla="val 17452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pic>
        <p:nvPicPr>
          <p:cNvPr id="65" name="図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89" y="2484632"/>
            <a:ext cx="1837032" cy="81319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/>
              <a:t> </a:t>
            </a:r>
            <a:r>
              <a:rPr lang="ja-JP" altLang="en-US" sz="4800" dirty="0" smtClean="0"/>
              <a:t>ブランチとは</a:t>
            </a:r>
            <a:endParaRPr kumimoji="1" lang="ja-JP" altLang="en-US" sz="48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9832008" y="4788815"/>
            <a:ext cx="917725" cy="876261"/>
            <a:chOff x="2698063" y="4724877"/>
            <a:chExt cx="917725" cy="1132167"/>
          </a:xfrm>
        </p:grpSpPr>
        <p:sp>
          <p:nvSpPr>
            <p:cNvPr id="9" name="U ターン矢印 8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7781539" y="10803449"/>
            <a:ext cx="1034716" cy="503779"/>
            <a:chOff x="1663347" y="6086401"/>
            <a:chExt cx="1034716" cy="503779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5" name="上矢印 24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円柱 50"/>
          <p:cNvSpPr/>
          <p:nvPr/>
        </p:nvSpPr>
        <p:spPr>
          <a:xfrm>
            <a:off x="5109621" y="1852506"/>
            <a:ext cx="1475249" cy="548234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柱 51"/>
          <p:cNvSpPr/>
          <p:nvPr/>
        </p:nvSpPr>
        <p:spPr>
          <a:xfrm>
            <a:off x="5109621" y="2940213"/>
            <a:ext cx="1475249" cy="5482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485833" y="259587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1299640" y="4024644"/>
            <a:ext cx="2681365" cy="2049198"/>
            <a:chOff x="124435" y="3712115"/>
            <a:chExt cx="2681365" cy="2049198"/>
          </a:xfrm>
        </p:grpSpPr>
        <p:sp>
          <p:nvSpPr>
            <p:cNvPr id="53" name="円柱 52"/>
            <p:cNvSpPr/>
            <p:nvPr/>
          </p:nvSpPr>
          <p:spPr>
            <a:xfrm>
              <a:off x="748223" y="4143578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柱 53"/>
            <p:cNvSpPr/>
            <p:nvPr/>
          </p:nvSpPr>
          <p:spPr>
            <a:xfrm>
              <a:off x="748223" y="5213079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24435" y="3712115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24435" y="4849444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45" y="1514039"/>
            <a:ext cx="1625276" cy="7194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1599564"/>
            <a:ext cx="1267863" cy="1267863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6" y="2666465"/>
            <a:ext cx="1267863" cy="1267863"/>
          </a:xfrm>
          <a:prstGeom prst="rect">
            <a:avLst/>
          </a:prstGeom>
        </p:spPr>
      </p:pic>
      <p:grpSp>
        <p:nvGrpSpPr>
          <p:cNvPr id="34" name="図形グループ 33"/>
          <p:cNvGrpSpPr/>
          <p:nvPr/>
        </p:nvGrpSpPr>
        <p:grpSpPr>
          <a:xfrm>
            <a:off x="7527838" y="3911914"/>
            <a:ext cx="2681365" cy="2049198"/>
            <a:chOff x="3824640" y="3699627"/>
            <a:chExt cx="2681365" cy="2049198"/>
          </a:xfrm>
        </p:grpSpPr>
        <p:sp>
          <p:nvSpPr>
            <p:cNvPr id="68" name="円柱 67"/>
            <p:cNvSpPr/>
            <p:nvPr/>
          </p:nvSpPr>
          <p:spPr>
            <a:xfrm>
              <a:off x="4448428" y="5200591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824640" y="3699627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824640" y="4836956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  <p:sp>
          <p:nvSpPr>
            <p:cNvPr id="67" name="円柱 66"/>
            <p:cNvSpPr/>
            <p:nvPr/>
          </p:nvSpPr>
          <p:spPr>
            <a:xfrm>
              <a:off x="4137236" y="4131090"/>
              <a:ext cx="1786441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 flipH="1">
            <a:off x="708708" y="4825078"/>
            <a:ext cx="1009585" cy="981487"/>
            <a:chOff x="2698063" y="4724877"/>
            <a:chExt cx="917725" cy="1132167"/>
          </a:xfrm>
        </p:grpSpPr>
        <p:sp>
          <p:nvSpPr>
            <p:cNvPr id="72" name="U ターン矢印 71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テキスト ボックス 72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77" name="図形グループ 76"/>
          <p:cNvGrpSpPr/>
          <p:nvPr/>
        </p:nvGrpSpPr>
        <p:grpSpPr>
          <a:xfrm>
            <a:off x="7929339" y="2027714"/>
            <a:ext cx="913054" cy="1039529"/>
            <a:chOff x="2702734" y="2440404"/>
            <a:chExt cx="913054" cy="1039529"/>
          </a:xfrm>
        </p:grpSpPr>
        <p:sp>
          <p:nvSpPr>
            <p:cNvPr id="78" name="U ターン矢印 77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テキスト ボックス 78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83" name="図形グループ 82"/>
          <p:cNvGrpSpPr/>
          <p:nvPr/>
        </p:nvGrpSpPr>
        <p:grpSpPr>
          <a:xfrm flipH="1">
            <a:off x="2211163" y="1915000"/>
            <a:ext cx="953258" cy="1039529"/>
            <a:chOff x="2702734" y="2440404"/>
            <a:chExt cx="913054" cy="1039529"/>
          </a:xfrm>
        </p:grpSpPr>
        <p:sp>
          <p:nvSpPr>
            <p:cNvPr id="84" name="U ターン矢印 83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485833" y="145854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334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いよいよ使って</a:t>
            </a:r>
            <a:r>
              <a:rPr lang="ja-JP" altLang="en-US" sz="4800" dirty="0" smtClean="0"/>
              <a:t>みる</a:t>
            </a:r>
            <a:r>
              <a:rPr lang="en-US" altLang="ja-JP" sz="4800" dirty="0" smtClean="0"/>
              <a:t> </a:t>
            </a:r>
            <a:r>
              <a:rPr lang="ja-JP" altLang="en-US" sz="3200" dirty="0" smtClean="0"/>
              <a:t>基本</a:t>
            </a:r>
            <a:r>
              <a:rPr lang="ja-JP" altLang="en-US" sz="3200" dirty="0"/>
              <a:t>コマンド</a:t>
            </a:r>
            <a:r>
              <a:rPr lang="en-US" altLang="ja-JP" sz="3200" dirty="0"/>
              <a:t>: Push</a:t>
            </a:r>
            <a:endParaRPr kumimoji="1" lang="ja-JP" altLang="en-US" sz="3200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49" name="U ターン矢印 48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47" name="U ターン矢印 46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9" name="円柱 38"/>
          <p:cNvSpPr/>
          <p:nvPr/>
        </p:nvSpPr>
        <p:spPr>
          <a:xfrm>
            <a:off x="9191413" y="1955676"/>
            <a:ext cx="1475249" cy="548234"/>
          </a:xfrm>
          <a:prstGeom prst="can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67625" y="1561716"/>
            <a:ext cx="268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リモートリポジトリ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67625" y="2699045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ローカルリポジトリ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67625" y="3699627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インデックス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567625" y="4836956"/>
            <a:ext cx="2681365" cy="38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ワーキングツリー</a:t>
            </a:r>
            <a:endParaRPr kumimoji="1" lang="en-US" altLang="ja-JP" dirty="0" smtClean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38" name="上矢印 37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図形グループ 33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35" name="U ターン矢印 34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53" name="円柱 52"/>
          <p:cNvSpPr/>
          <p:nvPr/>
        </p:nvSpPr>
        <p:spPr>
          <a:xfrm>
            <a:off x="9191413" y="3043383"/>
            <a:ext cx="1475249" cy="548234"/>
          </a:xfrm>
          <a:prstGeom prst="can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柱 53"/>
          <p:cNvSpPr/>
          <p:nvPr/>
        </p:nvSpPr>
        <p:spPr>
          <a:xfrm>
            <a:off x="9191413" y="4131090"/>
            <a:ext cx="1475249" cy="548234"/>
          </a:xfrm>
          <a:prstGeom prst="can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柱 54"/>
          <p:cNvSpPr/>
          <p:nvPr/>
        </p:nvSpPr>
        <p:spPr>
          <a:xfrm>
            <a:off x="9191413" y="5200591"/>
            <a:ext cx="1475249" cy="548234"/>
          </a:xfrm>
          <a:prstGeom prst="can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1" y="1446688"/>
            <a:ext cx="6851585" cy="4418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7" y="4202753"/>
            <a:ext cx="3453410" cy="20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Coffee Break </a:t>
            </a:r>
            <a:r>
              <a:rPr lang="en-US" altLang="ja-JP" sz="3200" dirty="0" err="1" smtClean="0"/>
              <a:t>MasterBranch</a:t>
            </a:r>
            <a:endParaRPr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1980403" y="1338606"/>
            <a:ext cx="7698865" cy="456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10" y="3899908"/>
            <a:ext cx="2533715" cy="25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12979"/>
            <a:ext cx="10693842" cy="4991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altLang="ja-JP" sz="3200" dirty="0" smtClean="0"/>
              <a:t>Git</a:t>
            </a:r>
            <a:r>
              <a:rPr lang="ja-JP" altLang="en-US" sz="3200" dirty="0" smtClean="0"/>
              <a:t>とは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とりあえず使ってみる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ja-JP" altLang="en-US" sz="3200" dirty="0" smtClean="0"/>
              <a:t>実際の業務であった使い方を体験してみる</a:t>
            </a:r>
            <a:endParaRPr lang="en-US" altLang="ja-JP" sz="3200" dirty="0" smtClean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endParaRPr lang="ja-JP" altLang="en-US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目次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905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190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体験の流れ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1018" y="1093510"/>
            <a:ext cx="106797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3200" dirty="0" smtClean="0">
                <a:latin typeface="+mn-ea"/>
                <a:cs typeface="Ricty Diminished" charset="0"/>
              </a:rPr>
              <a:t>問題は</a:t>
            </a:r>
            <a:r>
              <a:rPr lang="en-US" altLang="ja-JP" sz="3200" dirty="0" smtClean="0">
                <a:latin typeface="+mn-ea"/>
                <a:cs typeface="Ricty Diminished" charset="0"/>
              </a:rPr>
              <a:t> 1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から</a:t>
            </a:r>
            <a:r>
              <a:rPr lang="en-US" altLang="ja-JP" sz="3200" dirty="0" smtClean="0">
                <a:latin typeface="+mn-ea"/>
                <a:cs typeface="Ricty Diminished" charset="0"/>
              </a:rPr>
              <a:t>5</a:t>
            </a:r>
            <a:r>
              <a:rPr lang="ja-JP" altLang="en-US" sz="3200" dirty="0" smtClean="0">
                <a:latin typeface="+mn-ea"/>
                <a:cs typeface="Ricty Diminished" charset="0"/>
              </a:rPr>
              <a:t>まであります</a:t>
            </a:r>
            <a:endParaRPr lang="en-US" altLang="ja-JP" sz="3200" dirty="0" smtClean="0">
              <a:latin typeface="+mn-ea"/>
              <a:cs typeface="Ricty Diminished" charset="0"/>
            </a:endParaRPr>
          </a:p>
          <a:p>
            <a:pPr>
              <a:lnSpc>
                <a:spcPct val="200000"/>
              </a:lnSpc>
            </a:pPr>
            <a:endParaRPr lang="en-US" altLang="ja-JP" sz="32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</a:t>
            </a: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c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N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ブランチを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pull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2800" dirty="0" smtClean="0">
                <a:latin typeface="+mn-ea"/>
                <a:cs typeface="Ricty Diminished" charset="0"/>
              </a:rPr>
              <a:t>修正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prcN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kumimoji="1"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アルファベット</a:t>
            </a: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_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名前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という名前でリモートブランチを作成</a:t>
            </a:r>
            <a:endParaRPr kumimoji="1" lang="en-US" altLang="ja-JP" sz="28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Prc1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のコミットが汚すぎる。一体昨日の僕は何を考えて作業していたというのか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レビューに出す前に整理しておこう</a:t>
            </a:r>
            <a:endParaRPr lang="en-US" altLang="ja-JP" sz="2800" dirty="0"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</a:t>
            </a:r>
            <a:r>
              <a:rPr lang="ja-JP" altLang="en-US" sz="4800" dirty="0" smtClean="0"/>
              <a:t>を</a:t>
            </a:r>
            <a:r>
              <a:rPr lang="ja-JP" altLang="en-US" sz="4800" dirty="0" smtClean="0"/>
              <a:t>改ざん</a:t>
            </a:r>
            <a:r>
              <a:rPr lang="ja-JP" altLang="en-US" sz="4800" dirty="0" smtClean="0"/>
              <a:t>する</a:t>
            </a:r>
            <a:endParaRPr kumimoji="1" lang="ja-JP" altLang="en-US" sz="4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4462" y="3159550"/>
            <a:ext cx="11208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commit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amend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err="1">
                <a:latin typeface="Ricty Diminished" charset="0"/>
                <a:ea typeface="Ricty Diminished" charset="0"/>
                <a:cs typeface="Ricty Diminished" charset="0"/>
              </a:rPr>
              <a:t>g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rebase </a:t>
            </a:r>
            <a:r>
              <a:rPr lang="mr-IN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–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i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（「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xxx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の子を対話的にリベース」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on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ja-JP" altLang="en-US" sz="2800" dirty="0" smtClean="0">
                <a:latin typeface="Ricty Diminished" charset="0"/>
                <a:ea typeface="Ricty Diminished" charset="0"/>
                <a:cs typeface="Ricty Diminished" charset="0"/>
              </a:rPr>
              <a:t>）</a:t>
            </a:r>
            <a:endParaRPr lang="en-US" altLang="ja-JP" sz="2800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Ricty Diminished" charset="0"/>
                <a:ea typeface="Ricty Diminished" charset="0"/>
                <a:cs typeface="Ricty Diminished" charset="0"/>
              </a:rPr>
              <a:t>f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ilter-branch</a:t>
            </a:r>
            <a:endParaRPr lang="en-US" altLang="ja-JP" sz="2800" dirty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</a:t>
            </a:r>
            <a:r>
              <a:rPr lang="ja-JP" altLang="en-US" sz="4800" dirty="0" smtClean="0"/>
              <a:t>を改ざんする</a:t>
            </a:r>
            <a:endParaRPr kumimoji="1" lang="ja-JP" altLang="en-US" sz="4800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213782" y="1989056"/>
            <a:ext cx="6787300" cy="4232635"/>
            <a:chOff x="4213782" y="1989056"/>
            <a:chExt cx="6787300" cy="4232635"/>
          </a:xfrm>
        </p:grpSpPr>
        <p:sp>
          <p:nvSpPr>
            <p:cNvPr id="4" name="円/楕円 3"/>
            <p:cNvSpPr/>
            <p:nvPr/>
          </p:nvSpPr>
          <p:spPr>
            <a:xfrm>
              <a:off x="4213782" y="1989056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4213782" y="3003982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4213782" y="4018908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4213782" y="5033834"/>
              <a:ext cx="716437" cy="707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515439" y="2073897"/>
              <a:ext cx="103696" cy="4147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579906" y="2061365"/>
              <a:ext cx="378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サマリーの英訳を追加</a:t>
              </a:r>
              <a:endParaRPr kumimoji="1" lang="ja-JP" altLang="en-US" sz="2800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071619" y="3095877"/>
              <a:ext cx="5835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 smtClean="0"/>
                <a:t>自己紹介の記入欄を作成</a:t>
              </a:r>
              <a:endParaRPr kumimoji="1" lang="ja-JP" altLang="en-US" sz="2800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071620" y="4110803"/>
              <a:ext cx="592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/>
                <a:t>自己紹介ページの英語版を作成開始</a:t>
              </a:r>
              <a:endParaRPr kumimoji="1" lang="ja-JP" altLang="en-US" sz="2800" dirty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071619" y="2089487"/>
              <a:ext cx="1366887" cy="5070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practical1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5071619" y="5131636"/>
              <a:ext cx="1366887" cy="50702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bg1"/>
                  </a:solidFill>
                </a:rPr>
                <a:t>master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645736" y="2089487"/>
            <a:ext cx="2960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目標の状態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827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18474" y="1120245"/>
            <a:ext cx="101620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SourceTree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の「</a:t>
            </a:r>
            <a:r>
              <a:rPr lang="en-US" altLang="ja-JP" sz="2800" dirty="0" smtClean="0">
                <a:latin typeface="+mn-ea"/>
                <a:cs typeface="Ricty Diminished" charset="0"/>
              </a:rPr>
              <a:t>xxx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の子を対話的にリベース」でできること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を変更する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「メッセージを編集」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latin typeface="+mn-ea"/>
                <a:cs typeface="Ricty Diminished" charset="0"/>
              </a:rPr>
              <a:t>複数の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1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つの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にまとめる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「過去を含めて</a:t>
            </a:r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Squash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する」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をなかったことにする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「削除」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の順序を入れ替える</a:t>
            </a:r>
            <a:endParaRPr lang="en-US" altLang="ja-JP" sz="2400" dirty="0" smtClean="0"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Ricty Diminished" charset="0"/>
              </a:rPr>
              <a:t>「▲」と「▼」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Ricty Diminished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1: </a:t>
            </a:r>
            <a:r>
              <a:rPr lang="ja-JP" altLang="en-US" sz="4800" dirty="0" smtClean="0"/>
              <a:t>汚いコミット</a:t>
            </a:r>
            <a:r>
              <a:rPr lang="ja-JP" altLang="en-US" sz="4800" dirty="0" smtClean="0"/>
              <a:t>を改ざんする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1006" y="6044108"/>
            <a:ext cx="11665621" cy="58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rgbClr val="FF0000"/>
                </a:solidFill>
                <a:latin typeface="Wawati SC" charset="-122"/>
                <a:ea typeface="Wawati SC" charset="-122"/>
                <a:cs typeface="Wawati SC" charset="-122"/>
              </a:rPr>
              <a:t>xxx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Wawati SC" charset="-122"/>
                <a:ea typeface="Wawati SC" charset="-122"/>
                <a:cs typeface="Wawati SC" charset="-122"/>
              </a:rPr>
              <a:t>のコミットまでタイムリープして歴史を書き換えていく</a:t>
            </a:r>
            <a:endParaRPr kumimoji="1" lang="ja-JP" altLang="en-US" sz="3200" dirty="0">
              <a:solidFill>
                <a:srgbClr val="FF0000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では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Web</a:t>
            </a:r>
            <a:r>
              <a:rPr lang="ja-JP" altLang="en-US" sz="2800" dirty="0" smtClean="0">
                <a:latin typeface="+mn-ea"/>
                <a:cs typeface="Ricty Diminished" charset="0"/>
              </a:rPr>
              <a:t>用ページを管理している。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クリスマスも終りが近づいてきたので、クリスマス番ロゴを取り下げて通常のロゴに変更したい。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画像差し替えるだけでしょ？と楽観視していたら、どこを探しても画像ファイルが見つからない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誰か助けて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2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3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4" y="2117557"/>
            <a:ext cx="11749285" cy="29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revert</a:t>
            </a:r>
            <a:r>
              <a:rPr lang="ja-JP" altLang="en-US" sz="4800" dirty="0" smtClean="0"/>
              <a:t>と</a:t>
            </a:r>
            <a:r>
              <a:rPr lang="en-US" altLang="ja-JP" sz="4800" dirty="0" smtClean="0"/>
              <a:t>rebase</a:t>
            </a:r>
            <a:r>
              <a:rPr lang="ja-JP" altLang="en-US" sz="4800" dirty="0" smtClean="0"/>
              <a:t>の違いについて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8475" y="1225689"/>
            <a:ext cx="11208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latin typeface="+mn-ea"/>
                <a:cs typeface="Ricty Diminished" charset="0"/>
              </a:rPr>
              <a:t>revert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指定のコミットの逆編集を新規にコミットする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この前の期末テストやばかったからめっちゃ勉強したわ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〜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>
                <a:latin typeface="+mn-ea"/>
                <a:cs typeface="Ricty Diminished" charset="0"/>
              </a:rPr>
              <a:t>r</a:t>
            </a:r>
            <a:r>
              <a:rPr lang="en-US" altLang="ja-JP" sz="2800" dirty="0" smtClean="0">
                <a:latin typeface="+mn-ea"/>
                <a:cs typeface="Ricty Diminished" charset="0"/>
              </a:rPr>
              <a:t>ebase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指定のコミットまでタイムリープして修正してくる</a:t>
            </a:r>
            <a:endParaRPr lang="en-US" altLang="ja-JP" sz="2400" dirty="0" smtClean="0">
              <a:solidFill>
                <a:schemeClr val="bg2">
                  <a:lumMod val="50000"/>
                </a:schemeClr>
              </a:solidFill>
              <a:latin typeface="+mn-ea"/>
              <a:cs typeface="Ricty Diminished" charset="0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e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Ricty Diminished" charset="0"/>
              </a:rPr>
              <a:t>.g. </a:t>
            </a:r>
            <a:r>
              <a:rPr lang="ja-JP" altLang="en-US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この前の期末テストやばかったからタイムマシーンで勉強してきたわ</a:t>
            </a:r>
            <a:r>
              <a:rPr lang="en-US" altLang="ja-JP" sz="2400" dirty="0" smtClean="0">
                <a:solidFill>
                  <a:schemeClr val="bg2">
                    <a:lumMod val="50000"/>
                  </a:schemeClr>
                </a:solidFill>
                <a:latin typeface="HGMaruGothicMPRO" charset="-128"/>
                <a:ea typeface="HGMaruGothicMPRO" charset="-128"/>
                <a:cs typeface="HGMaruGothicMPRO" charset="-128"/>
              </a:rPr>
              <a:t>〜</a:t>
            </a:r>
            <a:endParaRPr lang="en-US" altLang="ja-JP" sz="2800" dirty="0">
              <a:latin typeface="HGMaruGothicMPRO" charset="-128"/>
              <a:ea typeface="HGMaruGothicMPRO" charset="-128"/>
              <a:cs typeface="HGMaruGothicMPR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1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lang="en-US" altLang="ja-JP" sz="4800" dirty="0"/>
              <a:t>3</a:t>
            </a:r>
            <a:r>
              <a:rPr kumimoji="1" lang="en-US" altLang="ja-JP" sz="4800" dirty="0" smtClean="0"/>
              <a:t>: </a:t>
            </a:r>
            <a:r>
              <a:rPr lang="ja-JP" altLang="en-US" sz="4800" dirty="0" smtClean="0"/>
              <a:t>やばいファイルを削除する</a:t>
            </a:r>
            <a:endParaRPr kumimoji="1" lang="ja-JP" altLang="en-US" sz="48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Prc3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から</a:t>
            </a:r>
            <a:r>
              <a:rPr kumimoji="1"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debug.keystore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を取り除きたい。早く削除しないと</a:t>
            </a:r>
            <a:r>
              <a:rPr lang="en-US" altLang="ja-JP" sz="2800" dirty="0" smtClean="0">
                <a:latin typeface="+mn-ea"/>
                <a:cs typeface="Ricty Diminished" charset="0"/>
              </a:rPr>
              <a:t>Google Play Store</a:t>
            </a:r>
            <a:r>
              <a:rPr lang="ja-JP" altLang="en-US" sz="2800" dirty="0" smtClean="0">
                <a:latin typeface="+mn-ea"/>
                <a:cs typeface="Ricty Diminished" charset="0"/>
              </a:rPr>
              <a:t>上の</a:t>
            </a:r>
            <a:r>
              <a:rPr lang="en-US" altLang="ja-JP" sz="2800" dirty="0" smtClean="0">
                <a:latin typeface="+mn-ea"/>
                <a:cs typeface="Ricty Diminished" charset="0"/>
              </a:rPr>
              <a:t>MixChannel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アプリが乗っ取られてしまう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endParaRPr lang="en-US" altLang="ja-JP" sz="2800" dirty="0" smtClean="0">
              <a:latin typeface="+mn-ea"/>
              <a:cs typeface="Ricty Diminished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削除には</a:t>
            </a:r>
            <a:r>
              <a:rPr lang="en-US" altLang="ja-JP" sz="2800" dirty="0" smtClean="0">
                <a:latin typeface="+mn-ea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git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en-US" altLang="ja-JP" sz="2800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 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コマンドを使うのが一般的のようだが、試しに削除してみるとファイルそのものがなくなってしまった。リモートリポジトリから取り除きたいだけなのに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endParaRPr kumimoji="1" lang="en-US" altLang="ja-JP" sz="2800" dirty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31006" y="289248"/>
            <a:ext cx="1196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/>
              <a:t>事例</a:t>
            </a:r>
            <a:r>
              <a:rPr lang="en-US" altLang="ja-JP" sz="4800" dirty="0" smtClean="0"/>
              <a:t>4</a:t>
            </a:r>
            <a:r>
              <a:rPr lang="ja-JP" altLang="en-US" sz="4800" dirty="0" smtClean="0"/>
              <a:t>：クラッシュの犯人を探す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4462" y="1404593"/>
            <a:ext cx="1120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atin typeface="Ricty Diminished" charset="0"/>
                <a:ea typeface="Ricty Diminished" charset="0"/>
                <a:cs typeface="Ricty Diminished" charset="0"/>
              </a:rPr>
              <a:t>Prc4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にはみんなに記入してもらった自己紹介がまとまっている。開いてみるとなんと表示が崩れていたので、犯人を突き止めよう。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9365" y="4837521"/>
            <a:ext cx="11208470" cy="58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 smtClean="0">
                <a:latin typeface="+mn-ea"/>
                <a:cs typeface="Ricty Diminished" charset="0"/>
              </a:rPr>
              <a:t>表示崩れの修正を、崩した犯人の名前を</a:t>
            </a:r>
            <a:r>
              <a:rPr lang="en-US" altLang="ja-JP" sz="2400" dirty="0" smtClean="0">
                <a:latin typeface="+mn-ea"/>
                <a:cs typeface="Ricty Diminished" charset="0"/>
              </a:rPr>
              <a:t>Message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に添えて</a:t>
            </a:r>
            <a:r>
              <a:rPr lang="en-US" altLang="ja-JP" sz="2400" dirty="0" smtClean="0">
                <a:latin typeface="+mn-ea"/>
                <a:cs typeface="Ricty Diminished" charset="0"/>
              </a:rPr>
              <a:t>Commit</a:t>
            </a:r>
            <a:r>
              <a:rPr lang="ja-JP" altLang="en-US" sz="2400" dirty="0" smtClean="0">
                <a:latin typeface="+mn-ea"/>
                <a:cs typeface="Ricty Diminished" charset="0"/>
              </a:rPr>
              <a:t>してください</a:t>
            </a:r>
            <a:endParaRPr lang="en-US" altLang="ja-JP" sz="2400" dirty="0" smtClean="0">
              <a:latin typeface="+mn-ea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84462" y="1404593"/>
            <a:ext cx="11208470" cy="66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>
                <a:latin typeface="+mn-ea"/>
                <a:cs typeface="Ricty Diminished" charset="0"/>
              </a:rPr>
              <a:t>あれ、事例</a:t>
            </a:r>
            <a:r>
              <a:rPr lang="en-US" altLang="ja-JP" sz="2800" dirty="0" smtClean="0">
                <a:latin typeface="+mn-ea"/>
                <a:cs typeface="Ricty Diminished" charset="0"/>
              </a:rPr>
              <a:t>2</a:t>
            </a:r>
            <a:r>
              <a:rPr lang="ja-JP" altLang="en-US" sz="2800" dirty="0" smtClean="0">
                <a:latin typeface="+mn-ea"/>
                <a:cs typeface="Ricty Diminished" charset="0"/>
              </a:rPr>
              <a:t>のときのようにうまくいかないぞ</a:t>
            </a:r>
            <a:r>
              <a:rPr lang="mr-IN" altLang="ja-JP" sz="2800" dirty="0" smtClean="0">
                <a:latin typeface="+mn-ea"/>
                <a:cs typeface="Ricty Diminished" charset="0"/>
              </a:rPr>
              <a:t>…</a:t>
            </a:r>
            <a:r>
              <a:rPr lang="ja-JP" altLang="en-US" sz="2800" dirty="0" smtClean="0">
                <a:latin typeface="+mn-ea"/>
                <a:cs typeface="Ricty Diminished" charset="0"/>
              </a:rPr>
              <a:t>？</a:t>
            </a:r>
            <a:endParaRPr lang="en-US" altLang="ja-JP" sz="2800" dirty="0" smtClean="0">
              <a:latin typeface="+mn-ea"/>
              <a:cs typeface="Ricty Diminished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42" y="5146118"/>
            <a:ext cx="3886200" cy="939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2" y="5146118"/>
            <a:ext cx="4319386" cy="966762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5297864" y="5316718"/>
            <a:ext cx="1036948" cy="66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事例</a:t>
            </a:r>
            <a:r>
              <a:rPr kumimoji="1" lang="en-US" altLang="ja-JP" sz="4800" dirty="0" smtClean="0"/>
              <a:t>5: </a:t>
            </a:r>
            <a:r>
              <a:rPr lang="ja-JP" altLang="en-US" sz="4800" dirty="0" smtClean="0"/>
              <a:t>過去のファイルを復元する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668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59958" y="1254967"/>
            <a:ext cx="7393210" cy="201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/>
            <a:r>
              <a:rPr lang="en-US" altLang="ja-JP" sz="3200" b="1" dirty="0"/>
              <a:t>Git</a:t>
            </a:r>
            <a:r>
              <a:rPr lang="ja-JP" altLang="en-US" sz="3200" dirty="0"/>
              <a:t>（</a:t>
            </a:r>
            <a:r>
              <a:rPr lang="ja-JP" altLang="en-US" sz="3200" dirty="0" smtClean="0"/>
              <a:t>ギット）</a:t>
            </a:r>
            <a:r>
              <a:rPr lang="ja-JP" altLang="en-US" sz="3200" dirty="0"/>
              <a:t>は、プログラムのソースコードなどの変更履歴を記録・追跡するための</a:t>
            </a:r>
            <a:r>
              <a:rPr lang="ja-JP" altLang="en-US" sz="3200" dirty="0" smtClean="0"/>
              <a:t>分散型リポジトリ管理システムである。</a:t>
            </a:r>
            <a:r>
              <a:rPr lang="en-US" altLang="ja-JP" sz="3200" dirty="0" smtClean="0"/>
              <a:t>(Wikipedia</a:t>
            </a:r>
            <a:r>
              <a:rPr lang="ja-JP" altLang="en-US" sz="3200" dirty="0" smtClean="0"/>
              <a:t>より</a:t>
            </a:r>
            <a:r>
              <a:rPr lang="en-US" altLang="ja-JP" sz="32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/>
              <a:t>Git</a:t>
            </a:r>
            <a:r>
              <a:rPr lang="ja-JP" altLang="en-US" sz="4800" dirty="0" smtClean="0"/>
              <a:t>とは（まとめ）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23322" y="3750906"/>
            <a:ext cx="4413380" cy="18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657" y="6027901"/>
            <a:ext cx="6189044" cy="6106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/>
            <a:r>
              <a:rPr lang="ja-JP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Wawati TC" charset="-120"/>
                <a:ea typeface="Wawati TC" charset="-120"/>
                <a:cs typeface="Wawati TC" charset="-120"/>
              </a:rPr>
              <a:t>責任の所在を追求したい</a:t>
            </a:r>
            <a:endParaRPr lang="en-US" altLang="ja-JP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Wawati TC" charset="-120"/>
              <a:ea typeface="Wawati TC" charset="-120"/>
              <a:cs typeface="Wawati TC" charset="-120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10809770" y="3434164"/>
            <a:ext cx="914682" cy="1158319"/>
            <a:chOff x="2701106" y="3566559"/>
            <a:chExt cx="914682" cy="1158319"/>
          </a:xfrm>
        </p:grpSpPr>
        <p:sp>
          <p:nvSpPr>
            <p:cNvPr id="8" name="U ターン矢印 7"/>
            <p:cNvSpPr/>
            <p:nvPr/>
          </p:nvSpPr>
          <p:spPr>
            <a:xfrm rot="16200000" flipV="1">
              <a:off x="2402137" y="3865529"/>
              <a:ext cx="1037158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 rot="5400000">
              <a:off x="2805796" y="3914886"/>
              <a:ext cx="115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commit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0806727" y="4592482"/>
            <a:ext cx="917725" cy="1132167"/>
            <a:chOff x="2698063" y="4724877"/>
            <a:chExt cx="917725" cy="1132167"/>
          </a:xfrm>
        </p:grpSpPr>
        <p:sp>
          <p:nvSpPr>
            <p:cNvPr id="11" name="U ターン矢印 10"/>
            <p:cNvSpPr/>
            <p:nvPr/>
          </p:nvSpPr>
          <p:spPr>
            <a:xfrm rot="16200000" flipV="1">
              <a:off x="2351589" y="5071351"/>
              <a:ext cx="1132167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rot="5400000">
              <a:off x="2937381" y="5065407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a</a:t>
              </a:r>
              <a:r>
                <a:rPr kumimoji="1"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dd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8567625" y="1561716"/>
            <a:ext cx="2681365" cy="4187109"/>
            <a:chOff x="458961" y="1844721"/>
            <a:chExt cx="2681365" cy="4187109"/>
          </a:xfrm>
        </p:grpSpPr>
        <p:sp>
          <p:nvSpPr>
            <p:cNvPr id="17" name="円柱 16"/>
            <p:cNvSpPr/>
            <p:nvPr/>
          </p:nvSpPr>
          <p:spPr>
            <a:xfrm>
              <a:off x="1082749" y="2238681"/>
              <a:ext cx="1475249" cy="54823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柱 17"/>
            <p:cNvSpPr/>
            <p:nvPr/>
          </p:nvSpPr>
          <p:spPr>
            <a:xfrm>
              <a:off x="1082749" y="3326388"/>
              <a:ext cx="1475249" cy="548234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/>
            <p:cNvSpPr/>
            <p:nvPr/>
          </p:nvSpPr>
          <p:spPr>
            <a:xfrm>
              <a:off x="1082749" y="4414095"/>
              <a:ext cx="1475249" cy="54823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柱 19"/>
            <p:cNvSpPr/>
            <p:nvPr/>
          </p:nvSpPr>
          <p:spPr>
            <a:xfrm>
              <a:off x="1082749" y="5483596"/>
              <a:ext cx="1475249" cy="548234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8961" y="1844721"/>
              <a:ext cx="2681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リモートリポジトリ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8961" y="2982050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ローカルリポジトリ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8961" y="3982632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mtClean="0"/>
                <a:t>インデックス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58961" y="5119961"/>
              <a:ext cx="2681365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/>
                <a:t>ワーキングツリー</a:t>
              </a:r>
              <a:endParaRPr kumimoji="1" lang="en-US" altLang="ja-JP" dirty="0" smtClean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9764294" y="5805555"/>
            <a:ext cx="1034716" cy="503779"/>
            <a:chOff x="1663347" y="6086401"/>
            <a:chExt cx="1034716" cy="50377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771049" y="6145910"/>
              <a:ext cx="927014" cy="3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latin typeface="Ricty Diminished" charset="0"/>
                  <a:ea typeface="Ricty Diminished" charset="0"/>
                  <a:cs typeface="Ricty Diminished" charset="0"/>
                </a:rPr>
                <a:t>編集</a:t>
              </a:r>
              <a:endParaRPr kumimoji="1" lang="ja-JP" altLang="en-US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  <p:sp>
          <p:nvSpPr>
            <p:cNvPr id="27" name="上矢印 26"/>
            <p:cNvSpPr/>
            <p:nvPr/>
          </p:nvSpPr>
          <p:spPr>
            <a:xfrm>
              <a:off x="1663347" y="6086401"/>
              <a:ext cx="279133" cy="503779"/>
            </a:xfrm>
            <a:prstGeom prst="upArrow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10851276" y="2229793"/>
            <a:ext cx="913054" cy="1039529"/>
            <a:chOff x="2702734" y="2440404"/>
            <a:chExt cx="913054" cy="1039529"/>
          </a:xfrm>
        </p:grpSpPr>
        <p:sp>
          <p:nvSpPr>
            <p:cNvPr id="29" name="U ターン矢印 28"/>
            <p:cNvSpPr/>
            <p:nvPr/>
          </p:nvSpPr>
          <p:spPr>
            <a:xfrm rot="16200000" flipV="1">
              <a:off x="2402579" y="2740559"/>
              <a:ext cx="1039529" cy="43921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 rot="5400000">
              <a:off x="2937381" y="2764364"/>
              <a:ext cx="895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Ricty Diminished" charset="0"/>
                  <a:ea typeface="Ricty Diminished" charset="0"/>
                  <a:cs typeface="Ricty Diminished" charset="0"/>
                </a:rPr>
                <a:t>push</a:t>
              </a:r>
              <a:endParaRPr kumimoji="1" lang="ja-JP" altLang="en-US" sz="2400" dirty="0">
                <a:latin typeface="Ricty Diminished" charset="0"/>
                <a:ea typeface="Ricty Diminished" charset="0"/>
                <a:cs typeface="Ricty Diminished" charset="0"/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619365" y="3585304"/>
            <a:ext cx="7393210" cy="25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a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dd &amp; commit &amp; push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err="1" smtClean="0">
                <a:latin typeface="Ricty Diminished" charset="0"/>
                <a:ea typeface="Ricty Diminished" charset="0"/>
                <a:cs typeface="Ricty Diminished" charset="0"/>
              </a:rPr>
              <a:t>rm</a:t>
            </a: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evert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r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ebase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>
                <a:latin typeface="Ricty Diminished" charset="0"/>
                <a:ea typeface="Ricty Diminished" charset="0"/>
                <a:cs typeface="Ricty Diminished" charset="0"/>
              </a:rPr>
              <a:t>b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lame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pull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fetch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m</a:t>
            </a: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erge</a:t>
            </a:r>
          </a:p>
          <a:p>
            <a:pPr marL="514350" lvl="0" indent="-514350">
              <a:buFont typeface="Arial" charset="0"/>
              <a:buChar char="•"/>
            </a:pPr>
            <a:r>
              <a:rPr lang="en-US" altLang="ja-JP" dirty="0" smtClean="0">
                <a:latin typeface="Ricty Diminished" charset="0"/>
                <a:ea typeface="Ricty Diminished" charset="0"/>
                <a:cs typeface="Ricty Diminished" charset="0"/>
              </a:rPr>
              <a:t>reset</a:t>
            </a: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  <a:p>
            <a:pPr marL="514350" lvl="0" indent="-514350">
              <a:buFont typeface="Arial" charset="0"/>
              <a:buChar char="•"/>
            </a:pPr>
            <a:endParaRPr lang="en-US" altLang="ja-JP" dirty="0" smtClean="0">
              <a:latin typeface="Ricty Diminished" charset="0"/>
              <a:ea typeface="Ricty Diminished" charset="0"/>
              <a:cs typeface="Ricty Diminish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4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5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16" r="-1549" b="3018"/>
          <a:stretch/>
        </p:blipFill>
        <p:spPr>
          <a:xfrm>
            <a:off x="944313" y="1288111"/>
            <a:ext cx="9171838" cy="5219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右矢印吹き出し 3"/>
          <p:cNvSpPr/>
          <p:nvPr/>
        </p:nvSpPr>
        <p:spPr>
          <a:xfrm>
            <a:off x="143124" y="2938636"/>
            <a:ext cx="1359674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0415" y="3003716"/>
            <a:ext cx="4502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目的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右矢印吹き出し 9"/>
          <p:cNvSpPr/>
          <p:nvPr/>
        </p:nvSpPr>
        <p:spPr>
          <a:xfrm rot="10800000">
            <a:off x="9557885" y="2780918"/>
            <a:ext cx="2092867" cy="2127183"/>
          </a:xfrm>
          <a:prstGeom prst="rightArrowCallout">
            <a:avLst>
              <a:gd name="adj1" fmla="val 8710"/>
              <a:gd name="adj2" fmla="val 10068"/>
              <a:gd name="adj3" fmla="val 50572"/>
              <a:gd name="adj4" fmla="val 6497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777604" y="2826748"/>
            <a:ext cx="6930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chemeClr val="bg1"/>
                </a:solidFill>
              </a:rPr>
              <a:t>修正</a:t>
            </a:r>
            <a:r>
              <a:rPr kumimoji="1" lang="ja-JP" altLang="en-US" sz="3200" b="1" dirty="0" smtClean="0">
                <a:solidFill>
                  <a:schemeClr val="bg1"/>
                </a:solidFill>
              </a:rPr>
              <a:t>内容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0" b="30702"/>
          <a:stretch/>
        </p:blipFill>
        <p:spPr>
          <a:xfrm>
            <a:off x="4167192" y="1434165"/>
            <a:ext cx="7542532" cy="44757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2" y="1434165"/>
            <a:ext cx="2571548" cy="45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642" cy="6858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4" y="0"/>
            <a:ext cx="543464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37721" y="289248"/>
            <a:ext cx="1008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状況から</a:t>
            </a:r>
            <a:r>
              <a:rPr kumimoji="1" lang="en-US" altLang="ja-JP" sz="4800" dirty="0" smtClean="0"/>
              <a:t>Git</a:t>
            </a:r>
            <a:r>
              <a:rPr kumimoji="1" lang="ja-JP" altLang="en-US" sz="4800" dirty="0" smtClean="0"/>
              <a:t>を理解する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194233" y="2550694"/>
            <a:ext cx="5985901" cy="250257"/>
          </a:xfrm>
          <a:prstGeom prst="rect">
            <a:avLst/>
          </a:prstGeom>
          <a:solidFill>
            <a:srgbClr val="FBE5D6">
              <a:alpha val="8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2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1171</Words>
  <Application>Microsoft Macintosh PowerPoint</Application>
  <PresentationFormat>ワイド画面</PresentationFormat>
  <Paragraphs>347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3" baseType="lpstr">
      <vt:lpstr>HGMaruGothicMPRO</vt:lpstr>
      <vt:lpstr>Mangal</vt:lpstr>
      <vt:lpstr>Ricty Diminished</vt:lpstr>
      <vt:lpstr>Wawati SC</vt:lpstr>
      <vt:lpstr>Wawati TC</vt:lpstr>
      <vt:lpstr>Yu Gothic</vt:lpstr>
      <vt:lpstr>Yu Gothic Light</vt:lpstr>
      <vt:lpstr>Arial</vt:lpstr>
      <vt:lpstr>ホワイト</vt:lpstr>
      <vt:lpstr>Git勉強会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Git勉強会</dc:title>
  <dc:creator>kuchara0101@gmail.com</dc:creator>
  <cp:lastModifiedBy>kuchara0101@gmail.com</cp:lastModifiedBy>
  <cp:revision>74</cp:revision>
  <dcterms:created xsi:type="dcterms:W3CDTF">2018-02-27T05:17:28Z</dcterms:created>
  <dcterms:modified xsi:type="dcterms:W3CDTF">2018-03-01T02:06:31Z</dcterms:modified>
</cp:coreProperties>
</file>